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Relationship Id="rId4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Relationship Id="rId4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Relationship Id="rId4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5.sldx"/><Relationship Id="rId3" Type="http://schemas.openxmlformats.org/officeDocument/2006/relationships/hyperlink" Target="&#1055;&#1077;&#1076;&#1089;&#1086;&#1074;&#1077;&#1090;/&#1055;&#1088;&#1080;&#1079;&#1099;&#1074;&#1085;&#1080;&#1082;%20&#1080;%20&#1077;&#1075;&#1086;%20&#1079;&#1076;&#1086;&#1088;&#1086;&#1074;&#1100;&#1077;.ppt" TargetMode="External"/><Relationship Id="rId7" Type="http://schemas.openxmlformats.org/officeDocument/2006/relationships/hyperlink" Target="&#1055;&#1077;&#1076;&#1089;&#1086;&#1074;&#1077;&#1090;/&#1055;&#1091;&#1090;&#1077;&#1096;&#1077;&#1089;&#1090;&#1074;&#1080;&#1077;%20&#1084;&#1086;&#1077;&#1081;%20&#1084;&#1077;&#1095;&#1090;&#1099;.%20&#1043;&#1077;&#1088;&#1084;&#1072;&#1085;&#1080;&#1103;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______Microsoft_Office_PowerPoint4.sldx"/><Relationship Id="rId5" Type="http://schemas.openxmlformats.org/officeDocument/2006/relationships/hyperlink" Target="&#1055;&#1077;&#1076;&#1089;&#1086;&#1074;&#1077;&#1090;/&#1048;&#1089;&#1090;&#1086;&#1088;&#1080;&#1103;%20&#1085;&#1072;&#1096;&#1077;&#1081;%20&#1096;&#1082;&#1086;&#1083;&#1099;.ppt" TargetMode="External"/><Relationship Id="rId10" Type="http://schemas.openxmlformats.org/officeDocument/2006/relationships/package" Target="../embeddings/______Microsoft_Office_PowerPoint6.sldx"/><Relationship Id="rId4" Type="http://schemas.openxmlformats.org/officeDocument/2006/relationships/package" Target="../embeddings/______Microsoft_Office_PowerPoint3.sldx"/><Relationship Id="rId9" Type="http://schemas.openxmlformats.org/officeDocument/2006/relationships/hyperlink" Target="&#1055;&#1077;&#1076;&#1089;&#1086;&#1074;&#1077;&#1090;/&#1043;&#1080;&#1075;&#1080;&#1077;&#1085;&#1072;%20&#1087;&#1080;&#1090;&#1072;&#1085;&#1080;&#1103;%20&#1091;&#1095;&#1072;&#1097;&#1080;&#1093;&#1089;&#1103;.ppt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9.sldx"/><Relationship Id="rId3" Type="http://schemas.openxmlformats.org/officeDocument/2006/relationships/hyperlink" Target="&#1055;&#1077;&#1076;&#1089;&#1086;&#1074;&#1077;&#1090;/&#1055;&#1088;&#1077;&#1079;&#1077;&#1085;&#1090;&#1072;&#1094;&#1080;&#1103;1.ppt" TargetMode="External"/><Relationship Id="rId7" Type="http://schemas.openxmlformats.org/officeDocument/2006/relationships/hyperlink" Target="&#1055;&#1077;&#1076;&#1089;&#1086;&#1074;&#1077;&#1090;/&#1041;&#1088;&#1072;&#1090;&#1091;&#1093;&#1080;&#1085;&#1089;&#1082;&#1080;&#1081;%20&#1087;&#1088;&#1091;&#1076;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______Microsoft_Office_PowerPoint8.sldx"/><Relationship Id="rId5" Type="http://schemas.openxmlformats.org/officeDocument/2006/relationships/hyperlink" Target="&#1055;&#1077;&#1076;&#1089;&#1086;&#1074;&#1077;&#1090;/&#1042;&#1086;&#1076;&#1085;&#1099;&#1077;%20&#1073;&#1086;&#1075;&#1072;&#1090;&#1089;&#1090;&#1074;&#1072;%20&#1050;&#1080;&#1088;&#1086;&#1074;&#1089;&#1082;&#1086;&#1081;%20&#1086;&#1073;&#1083;&#1072;&#1089;&#1090;&#1080;.ppt" TargetMode="External"/><Relationship Id="rId10" Type="http://schemas.openxmlformats.org/officeDocument/2006/relationships/package" Target="../embeddings/______Microsoft_Office_PowerPoint10.sldx"/><Relationship Id="rId4" Type="http://schemas.openxmlformats.org/officeDocument/2006/relationships/package" Target="../embeddings/______Microsoft_Office_PowerPoint7.sldx"/><Relationship Id="rId9" Type="http://schemas.openxmlformats.org/officeDocument/2006/relationships/hyperlink" Target="&#1055;&#1077;&#1076;&#1089;&#1086;&#1074;&#1077;&#1090;/&#1042;&#1086;&#1076;&#1072;,%20&#1074;&#1086;&#1076;&#1072;%20-%20&#1082;&#1088;&#1091;&#1075;&#1086;&#1084;%20&#1074;&#1086;&#1076;&#1072;....ppt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13.sldx"/><Relationship Id="rId3" Type="http://schemas.openxmlformats.org/officeDocument/2006/relationships/hyperlink" Target="&#1055;&#1077;&#1076;&#1089;&#1086;&#1074;&#1077;&#1090;/&#1058;&#1091;&#1072;&#1087;&#1089;&#1077;.ppt" TargetMode="External"/><Relationship Id="rId7" Type="http://schemas.openxmlformats.org/officeDocument/2006/relationships/hyperlink" Target="&#1055;&#1077;&#1076;&#1089;&#1086;&#1074;&#1077;&#1090;/&#1043;&#1077;&#1085;&#1077;&#1072;&#1083;&#1086;&#1075;&#1080;&#1095;&#1077;&#1089;&#1082;&#1086;&#1077;%20&#1076;&#1088;&#1077;&#1074;&#1086;%20&#1084;&#1086;&#1077;&#1081;%20&#1089;&#1077;&#1084;&#1100;&#1080;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______Microsoft_Office_PowerPoint12.sldx"/><Relationship Id="rId5" Type="http://schemas.openxmlformats.org/officeDocument/2006/relationships/hyperlink" Target="&#1055;&#1077;&#1076;&#1089;&#1086;&#1074;&#1077;&#1090;/&#1050;&#1088;&#1091;&#1075;&#1086;&#1084;%20&#1074;&#1086;&#1076;&#1072;.ppt" TargetMode="External"/><Relationship Id="rId10" Type="http://schemas.openxmlformats.org/officeDocument/2006/relationships/package" Target="../embeddings/______Microsoft_Office_PowerPoint14.sldx"/><Relationship Id="rId4" Type="http://schemas.openxmlformats.org/officeDocument/2006/relationships/package" Target="../embeddings/______Microsoft_Office_PowerPoint11.sldx"/><Relationship Id="rId9" Type="http://schemas.openxmlformats.org/officeDocument/2006/relationships/hyperlink" Target="&#1055;&#1077;&#1076;&#1089;&#1086;&#1074;&#1077;&#1090;/&#1055;&#1086;&#1083;&#1077;&#1079;&#1085;&#1099;&#1077;%20&#1080;&#1089;&#1082;&#1086;&#1087;&#1072;&#1077;&#1084;&#1099;&#1077;%20&#1050;&#1080;&#1088;&#1086;&#1074;&#1089;&#1082;&#1086;&#1081;%20&#1086;&#1073;&#1083;&#1072;&#1089;&#1090;&#1080;.ppt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______Microsoft_Office_PowerPoint17.sldx"/><Relationship Id="rId3" Type="http://schemas.openxmlformats.org/officeDocument/2006/relationships/hyperlink" Target="&#1055;&#1077;&#1076;&#1089;&#1086;&#1074;&#1077;&#1090;/&#1055;&#1086;&#1083;&#1080;&#1090;&#1080;&#1095;&#1077;&#1089;&#1082;&#1072;&#1103;%20&#1082;&#1072;&#1088;&#1090;&#1072;%20&#1084;&#1080;&#1088;&#1072;.ppt" TargetMode="External"/><Relationship Id="rId7" Type="http://schemas.openxmlformats.org/officeDocument/2006/relationships/hyperlink" Target="&#1055;&#1077;&#1076;&#1089;&#1086;&#1074;&#1077;&#1090;/&#1080;&#1085;&#1076;&#1080;&#1103;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______Microsoft_Office_PowerPoint16.sldx"/><Relationship Id="rId5" Type="http://schemas.openxmlformats.org/officeDocument/2006/relationships/hyperlink" Target="&#1055;&#1077;&#1076;&#1089;&#1086;&#1074;&#1077;&#1090;/&#1071;&#1087;&#1086;&#1085;&#1080;&#1103;2.ppt" TargetMode="External"/><Relationship Id="rId10" Type="http://schemas.openxmlformats.org/officeDocument/2006/relationships/package" Target="../embeddings/______Microsoft_Office_PowerPoint18.sldx"/><Relationship Id="rId4" Type="http://schemas.openxmlformats.org/officeDocument/2006/relationships/package" Target="../embeddings/______Microsoft_Office_PowerPoint15.sldx"/><Relationship Id="rId9" Type="http://schemas.openxmlformats.org/officeDocument/2006/relationships/hyperlink" Target="&#1055;&#1077;&#1076;&#1089;&#1086;&#1074;&#1077;&#1090;/&#1087;&#1088;&#1072;&#1079;&#1076;&#1085;&#1080;&#1082;&#1080;%20&#1103;&#1087;&#1086;&#1085;&#1080;&#1080;.pp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&#1055;&#1077;&#1076;&#1089;&#1086;&#1074;&#1077;&#1090;/&#1050;&#1080;&#1088;&#1080;&#1073;&#1072;&#1090;&#1080;.ppt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&#1055;&#1077;&#1076;&#1089;&#1086;&#1074;&#1077;&#1090;/11%20&#1082;&#1083;&#1072;&#1089;&#1089;" TargetMode="External"/><Relationship Id="rId3" Type="http://schemas.openxmlformats.org/officeDocument/2006/relationships/hyperlink" Target="&#1055;&#1077;&#1076;&#1089;&#1086;&#1074;&#1077;&#1090;/6%20&#1082;&#1083;&#1072;&#1089;&#1089;" TargetMode="External"/><Relationship Id="rId7" Type="http://schemas.openxmlformats.org/officeDocument/2006/relationships/hyperlink" Target="&#1055;&#1077;&#1076;&#1089;&#1086;&#1074;&#1077;&#1090;/10%20&#1082;&#1083;&#1072;&#1089;&#1089;" TargetMode="External"/><Relationship Id="rId2" Type="http://schemas.openxmlformats.org/officeDocument/2006/relationships/hyperlink" Target="&#1055;&#1077;&#1076;&#1089;&#1086;&#1074;&#1077;&#1090;/5%20&#1082;&#1083;&#1072;&#1089;&#1089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5;&#1077;&#1076;&#1089;&#1086;&#1074;&#1077;&#1090;/9%20&#1082;&#1083;&#1072;&#1089;&#1089;" TargetMode="External"/><Relationship Id="rId5" Type="http://schemas.openxmlformats.org/officeDocument/2006/relationships/hyperlink" Target="&#1055;&#1077;&#1076;&#1089;&#1086;&#1074;&#1077;&#1090;/8%20&#1082;&#1083;&#1072;&#1089;&#1089;" TargetMode="External"/><Relationship Id="rId4" Type="http://schemas.openxmlformats.org/officeDocument/2006/relationships/hyperlink" Target="&#1055;&#1077;&#1076;&#1089;&#1086;&#1074;&#1077;&#1090;/7%20&#1082;&#1083;&#1072;&#1089;&#1089;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g8.imageshost.ru/imgs/100103/3b167fe9a9/fa62e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76;&#1089;&#1086;&#1074;&#1077;&#1090;/&#1059;&#1095;&#1077;&#1073;&#1085;&#1099;&#1077;%20&#1101;&#1083;&#1077;&#1082;&#1090;&#1088;&#1086;&#1085;&#1085;&#1099;&#1077;%20&#1080;&#1079;&#1076;&#1072;&#1085;&#1080;&#1103;.doc" TargetMode="External"/><Relationship Id="rId2" Type="http://schemas.openxmlformats.org/officeDocument/2006/relationships/hyperlink" Target="&#1055;&#1077;&#1076;&#1089;&#1086;&#1074;&#1077;&#1090;/&#1043;&#1077;&#1086;&#1075;&#1088;&#1072;&#1092;&#1080;&#1103;%206%20&#1082;&#1083;&#1072;&#1089;&#1089;.&#1059;&#1095;&#1077;&#1073;&#1085;&#1080;&#1082;/GEOGRAPHY1%20(D)/&#1051;&#1080;&#1090;&#1086;&#1089;&#1092;&#1077;&#1088;&#1072;/&#1086;&#1073;&#1083;&#1086;&#1078;&#1082;&#1072;.pp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77;&#1076;&#1089;&#1086;&#1074;&#1077;&#1090;/&#1069;&#1085;&#1094;&#1080;&#1082;&#1083;&#1086;&#1087;&#1077;&#1076;&#1080;&#1103;%20&#1050;&#1080;&#1088;&#1080;&#1083;&#1072;%20&#1080;%20&#1052;&#1077;&#1092;&#1086;&#1076;&#1080;&#1103;/CMGE02_2%20(D)/AGE2002.exe" TargetMode="External"/><Relationship Id="rId4" Type="http://schemas.openxmlformats.org/officeDocument/2006/relationships/hyperlink" Target="&#1055;&#1077;&#1076;&#1089;&#1086;&#1074;&#1077;&#1090;/&#1060;&#1080;&#1083;&#1100;&#1084;&#1099;.do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s.ru/" TargetMode="External"/><Relationship Id="rId13" Type="http://schemas.openxmlformats.org/officeDocument/2006/relationships/hyperlink" Target="http://www.sgm.ru/rus/" TargetMode="External"/><Relationship Id="rId3" Type="http://schemas.openxmlformats.org/officeDocument/2006/relationships/hyperlink" Target="http://nakarte.rambler.ru/" TargetMode="External"/><Relationship Id="rId7" Type="http://schemas.openxmlformats.org/officeDocument/2006/relationships/hyperlink" Target="http://cityhall.novosibirsk.ru/tracker/" TargetMode="External"/><Relationship Id="rId12" Type="http://schemas.openxmlformats.org/officeDocument/2006/relationships/hyperlink" Target="http://www.abratsev.narod.ru/" TargetMode="External"/><Relationship Id="rId2" Type="http://schemas.openxmlformats.org/officeDocument/2006/relationships/hyperlink" Target="http://nakarte.ru/" TargetMode="External"/><Relationship Id="rId16" Type="http://schemas.openxmlformats.org/officeDocument/2006/relationships/hyperlink" Target="http://wwg.hu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anilova.ru/publication/know9.htm" TargetMode="External"/><Relationship Id="rId11" Type="http://schemas.openxmlformats.org/officeDocument/2006/relationships/hyperlink" Target="file:///C:\Documents%20and%20Settings\&#1059;&#1095;&#1080;&#1090;&#1077;&#1083;&#1100;\&#1052;&#1086;&#1080;%20&#1076;&#1086;&#1082;&#1091;&#1084;&#1077;&#1085;&#1090;&#1099;\&#1052;&#1077;&#1090;&#1086;&#1076;&#1080;&#1082;&#1072;\&#1055;&#1077;&#1076;&#1089;&#1086;&#1074;&#1077;&#1090;\&#1043;&#1080;&#1076;&#1088;&#1086;&#1084;&#1077;&#1090;&#1077;&#1086;&#1088;&#1086;&#1083;&#1086;&#1075;&#1080;&#1095;&#1077;&#1089;&#1082;&#1080;&#1077;%20&#1076;&#1072;&#1085;&#1085;&#1099;&#1077;%20&#1056;&#1086;&#1089;&#1089;&#1080;&#1080;%20(http:\www.meteo.ru\home_rus.htm)" TargetMode="External"/><Relationship Id="rId5" Type="http://schemas.openxmlformats.org/officeDocument/2006/relationships/hyperlink" Target="http://center.fio.ru/som/subject.asp?id=10000144" TargetMode="External"/><Relationship Id="rId15" Type="http://schemas.openxmlformats.org/officeDocument/2006/relationships/hyperlink" Target="http://www.rgo.ru/cgi-bin/index.cgi" TargetMode="External"/><Relationship Id="rId10" Type="http://schemas.openxmlformats.org/officeDocument/2006/relationships/hyperlink" Target="http://www.countries.ru/" TargetMode="External"/><Relationship Id="rId4" Type="http://schemas.openxmlformats.org/officeDocument/2006/relationships/hyperlink" Target="http://www.karty.narod.ru/" TargetMode="External"/><Relationship Id="rId9" Type="http://schemas.openxmlformats.org/officeDocument/2006/relationships/hyperlink" Target="http://www.worlds.ru/" TargetMode="External"/><Relationship Id="rId14" Type="http://schemas.openxmlformats.org/officeDocument/2006/relationships/hyperlink" Target="file:///C:\Documents%20and%20Settings\&#1059;&#1095;&#1080;&#1090;&#1077;&#1083;&#1100;\&#1052;&#1086;&#1080;%20&#1076;&#1086;&#1082;&#1091;&#1084;&#1077;&#1085;&#1090;&#1099;\&#1052;&#1077;&#1090;&#1086;&#1076;&#1080;&#1082;&#1072;\&#1055;&#1077;&#1076;&#1089;&#1086;&#1074;&#1077;&#1090;\&#1069;&#1082;&#1086;&#1085;&#1086;&#1084;&#1080;&#1095;&#1077;&#1089;&#1082;&#1072;&#1103;%20&#1075;&#1077;&#1086;&#1075;&#1088;&#1072;&#1092;&#1080;&#1103;%20&#1080;%20&#1088;&#1077;&#1075;&#1080;&#1086;&#1085;&#1072;&#1083;&#1100;&#1085;&#1072;&#1103;%20&#1101;&#1082;&#1086;&#1085;&#1086;&#1084;&#1080;&#1082;&#1072;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76;&#1089;&#1086;&#1074;&#1077;&#1090;/&#1056;&#1086;&#1076;&#1085;&#1086;&#1084;&#1091;%20&#1087;&#1086;&#1089;&#1077;&#1083;&#1082;&#1091;-&#1094;&#1074;&#1077;&#1090;&#1091;&#1097;&#1091;&#1102;%20&#1091;&#1083;&#1080;&#1094;&#1091;.ppt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______Microsoft_Office_PowerPoint2.sldx"/><Relationship Id="rId5" Type="http://schemas.openxmlformats.org/officeDocument/2006/relationships/hyperlink" Target="&#1055;&#1077;&#1076;&#1089;&#1086;&#1074;&#1077;&#1090;/&#1044;&#1077;&#1084;&#1086;&#1075;&#1088;&#1072;&#1092;&#1080;&#1103;.pptx" TargetMode="External"/><Relationship Id="rId4" Type="http://schemas.openxmlformats.org/officeDocument/2006/relationships/package" Target="../embeddings/______Microsoft_Office_PowerPoint1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19200"/>
            <a:ext cx="7772400" cy="23844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ИКТ на уроках географии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4267200"/>
            <a:ext cx="6400800" cy="16002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Учитель: Сергеева Ольга Николаевна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47800" y="304800"/>
            <a:ext cx="670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МОУ СОШ №2 </a:t>
            </a:r>
            <a:r>
              <a:rPr lang="ru-RU" dirty="0" err="1" smtClean="0"/>
              <a:t>пгт.Оричи</a:t>
            </a:r>
            <a:r>
              <a:rPr lang="ru-RU" dirty="0" smtClean="0"/>
              <a:t> Кировской области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048000" y="61722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2009-2010г.г.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3" name="Object 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0"/>
          <a:ext cx="4572000" cy="3429000"/>
        </p:xfrm>
        <a:graphic>
          <a:graphicData uri="http://schemas.openxmlformats.org/presentationml/2006/ole">
            <p:oleObj spid="_x0000_s23553" name="Слайд" r:id="rId4" imgW="4568900" imgH="3425883" progId="PowerPoint.Slide.12">
              <p:embed/>
            </p:oleObj>
          </a:graphicData>
        </a:graphic>
      </p:graphicFrame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5" name="Object 3">
            <a:hlinkClick r:id="rId5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3429000"/>
          <a:ext cx="4572000" cy="3429000"/>
        </p:xfrm>
        <a:graphic>
          <a:graphicData uri="http://schemas.openxmlformats.org/presentationml/2006/ole">
            <p:oleObj spid="_x0000_s23555" name="Слайд" r:id="rId6" imgW="4568900" imgH="3425883" progId="PowerPoint.Slide.12">
              <p:embed/>
            </p:oleObj>
          </a:graphicData>
        </a:graphic>
      </p:graphicFrame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7" name="Object 5">
            <a:hlinkClick r:id="rId7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0"/>
          <a:ext cx="4572000" cy="3429000"/>
        </p:xfrm>
        <a:graphic>
          <a:graphicData uri="http://schemas.openxmlformats.org/presentationml/2006/ole">
            <p:oleObj spid="_x0000_s23557" name="Слайд" r:id="rId8" imgW="4568900" imgH="3425883" progId="PowerPoint.Slide.12">
              <p:embed/>
            </p:oleObj>
          </a:graphicData>
        </a:graphic>
      </p:graphicFrame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3559" name="Object 7">
            <a:hlinkClick r:id="rId9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3429000"/>
          <a:ext cx="4572000" cy="3429000"/>
        </p:xfrm>
        <a:graphic>
          <a:graphicData uri="http://schemas.openxmlformats.org/presentationml/2006/ole">
            <p:oleObj spid="_x0000_s23559" name="Слайд" r:id="rId10" imgW="4568900" imgH="342588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7" name="Object 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0"/>
          <a:ext cx="4572000" cy="3429000"/>
        </p:xfrm>
        <a:graphic>
          <a:graphicData uri="http://schemas.openxmlformats.org/presentationml/2006/ole">
            <p:oleObj spid="_x0000_s24577" name="Слайд" r:id="rId4" imgW="4568900" imgH="3425883" progId="PowerPoint.Slide.12">
              <p:embed/>
            </p:oleObj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79" name="Object 3">
            <a:hlinkClick r:id="rId5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3429000"/>
          <a:ext cx="4572000" cy="3429000"/>
        </p:xfrm>
        <a:graphic>
          <a:graphicData uri="http://schemas.openxmlformats.org/presentationml/2006/ole">
            <p:oleObj spid="_x0000_s24579" name="Слайд" r:id="rId6" imgW="4568900" imgH="3425883" progId="PowerPoint.Slide.12">
              <p:embed/>
            </p:oleObj>
          </a:graphicData>
        </a:graphic>
      </p:graphicFrame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81" name="Object 5">
            <a:hlinkClick r:id="rId7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0"/>
          <a:ext cx="4572000" cy="3429000"/>
        </p:xfrm>
        <a:graphic>
          <a:graphicData uri="http://schemas.openxmlformats.org/presentationml/2006/ole">
            <p:oleObj spid="_x0000_s24581" name="Слайд" r:id="rId8" imgW="4568900" imgH="3425883" progId="PowerPoint.Slide.12">
              <p:embed/>
            </p:oleObj>
          </a:graphicData>
        </a:graphic>
      </p:graphicFrame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4583" name="Object 7">
            <a:hlinkClick r:id="rId9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3429000"/>
          <a:ext cx="4572000" cy="3429000"/>
        </p:xfrm>
        <a:graphic>
          <a:graphicData uri="http://schemas.openxmlformats.org/presentationml/2006/ole">
            <p:oleObj spid="_x0000_s24583" name="Слайд" r:id="rId10" imgW="4568900" imgH="342588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1" name="Object 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0"/>
          <a:ext cx="4572000" cy="3429000"/>
        </p:xfrm>
        <a:graphic>
          <a:graphicData uri="http://schemas.openxmlformats.org/presentationml/2006/ole">
            <p:oleObj spid="_x0000_s25601" name="Слайд" r:id="rId4" imgW="4568900" imgH="3425883" progId="PowerPoint.Slide.12">
              <p:embed/>
            </p:oleObj>
          </a:graphicData>
        </a:graphic>
      </p:graphicFrame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3" name="Object 3">
            <a:hlinkClick r:id="rId5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3429000"/>
          <a:ext cx="4572000" cy="3429000"/>
        </p:xfrm>
        <a:graphic>
          <a:graphicData uri="http://schemas.openxmlformats.org/presentationml/2006/ole">
            <p:oleObj spid="_x0000_s25603" name="Слайд" r:id="rId6" imgW="4568900" imgH="3425883" progId="PowerPoint.Slide.12">
              <p:embed/>
            </p:oleObj>
          </a:graphicData>
        </a:graphic>
      </p:graphicFrame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5" name="Object 5">
            <a:hlinkClick r:id="rId7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0"/>
          <a:ext cx="4572000" cy="3429000"/>
        </p:xfrm>
        <a:graphic>
          <a:graphicData uri="http://schemas.openxmlformats.org/presentationml/2006/ole">
            <p:oleObj spid="_x0000_s25605" name="Слайд" r:id="rId8" imgW="4568900" imgH="3425883" progId="PowerPoint.Slide.12">
              <p:embed/>
            </p:oleObj>
          </a:graphicData>
        </a:graphic>
      </p:graphicFrame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5607" name="Object 7">
            <a:hlinkClick r:id="rId9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3429000"/>
          <a:ext cx="4572000" cy="3429000"/>
        </p:xfrm>
        <a:graphic>
          <a:graphicData uri="http://schemas.openxmlformats.org/presentationml/2006/ole">
            <p:oleObj spid="_x0000_s25607" name="Слайд" r:id="rId10" imgW="4568900" imgH="342588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5" name="Object 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0"/>
          <a:ext cx="4572000" cy="3429000"/>
        </p:xfrm>
        <a:graphic>
          <a:graphicData uri="http://schemas.openxmlformats.org/presentationml/2006/ole">
            <p:oleObj spid="_x0000_s26625" name="Слайд" r:id="rId4" imgW="4568900" imgH="3425883" progId="PowerPoint.Slide.12">
              <p:embed/>
            </p:oleObj>
          </a:graphicData>
        </a:graphic>
      </p:graphicFrame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7" name="Object 3">
            <a:hlinkClick r:id="rId5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3429000"/>
          <a:ext cx="4572000" cy="3429000"/>
        </p:xfrm>
        <a:graphic>
          <a:graphicData uri="http://schemas.openxmlformats.org/presentationml/2006/ole">
            <p:oleObj spid="_x0000_s26627" name="Слайд" r:id="rId6" imgW="4568900" imgH="3425883" progId="PowerPoint.Slide.12">
              <p:embed/>
            </p:oleObj>
          </a:graphicData>
        </a:graphic>
      </p:graphicFrame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29" name="Object 5">
            <a:hlinkClick r:id="rId7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0"/>
          <a:ext cx="4572000" cy="3429000"/>
        </p:xfrm>
        <a:graphic>
          <a:graphicData uri="http://schemas.openxmlformats.org/presentationml/2006/ole">
            <p:oleObj spid="_x0000_s26629" name="Слайд" r:id="rId8" imgW="4568900" imgH="3425883" progId="PowerPoint.Slide.12">
              <p:embed/>
            </p:oleObj>
          </a:graphicData>
        </a:graphic>
      </p:graphicFrame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6631" name="Object 7">
            <a:hlinkClick r:id="rId9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3429000"/>
          <a:ext cx="4572000" cy="3429000"/>
        </p:xfrm>
        <a:graphic>
          <a:graphicData uri="http://schemas.openxmlformats.org/presentationml/2006/ole">
            <p:oleObj spid="_x0000_s26631" name="Слайд" r:id="rId10" imgW="4568900" imgH="3425883" progId="PowerPoint.Slide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Фотоальбомы</a:t>
            </a:r>
            <a:endParaRPr lang="ru-RU" dirty="0"/>
          </a:p>
        </p:txBody>
      </p:sp>
      <p:pic>
        <p:nvPicPr>
          <p:cNvPr id="27650" name="Picture 2" descr="C:\Documents and Settings\Учитель\Мои документы\Фото\11 класс\DSC027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057400"/>
            <a:ext cx="2971800" cy="3962401"/>
          </a:xfrm>
          <a:prstGeom prst="rect">
            <a:avLst/>
          </a:prstGeom>
          <a:noFill/>
        </p:spPr>
      </p:pic>
      <p:pic>
        <p:nvPicPr>
          <p:cNvPr id="27651" name="Picture 3" descr="C:\Documents and Settings\Учитель\Мои документы\Фото\11 класс\DSC027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48000"/>
            <a:ext cx="2693988" cy="3591665"/>
          </a:xfrm>
          <a:prstGeom prst="rect">
            <a:avLst/>
          </a:prstGeom>
          <a:noFill/>
        </p:spPr>
      </p:pic>
      <p:pic>
        <p:nvPicPr>
          <p:cNvPr id="27652" name="Picture 4" descr="C:\Documents and Settings\Учитель\Мои документы\Фото\11 класс\DSC027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2667000"/>
            <a:ext cx="3591665" cy="26939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48200" y="16002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Урок географии, 11 класс, 2008-2009гг</a:t>
            </a:r>
          </a:p>
          <a:p>
            <a:r>
              <a:rPr lang="ru-RU" dirty="0" smtClean="0"/>
              <a:t>Тема: Культура Японии и Китая.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Слайд-шоу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  <a:hlinkClick r:id="rId2" action="ppaction://hlinkpres?slideindex=1&amp;slidetitle="/>
              </a:rPr>
              <a:t>Острова в райском захолустье</a:t>
            </a:r>
            <a:endParaRPr lang="ru-RU" kern="10" dirty="0" smtClean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  <a:p>
            <a:endParaRPr lang="ru-RU" dirty="0"/>
          </a:p>
        </p:txBody>
      </p:sp>
      <p:pic>
        <p:nvPicPr>
          <p:cNvPr id="4" name="Picture 7" descr="НОН8"/>
          <p:cNvPicPr>
            <a:picLocks noChangeAspect="1" noChangeArrowheads="1"/>
          </p:cNvPicPr>
          <p:nvPr/>
        </p:nvPicPr>
        <p:blipFill>
          <a:blip r:embed="rId3"/>
          <a:srcRect l="10840" t="58801"/>
          <a:stretch>
            <a:fillRect/>
          </a:stretch>
        </p:blipFill>
        <p:spPr bwMode="auto">
          <a:xfrm>
            <a:off x="762000" y="2514600"/>
            <a:ext cx="4897437" cy="293528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867400" y="2590800"/>
            <a:ext cx="252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kern="10" dirty="0" err="1" smtClean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Кирибати</a:t>
            </a:r>
            <a:endParaRPr lang="ru-RU" kern="10" dirty="0">
              <a:ln w="9525">
                <a:noFill/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Электронные дидактические материалы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 action="ppaction://hlinkfile"/>
              </a:rPr>
              <a:t>5 класс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6 класс</a:t>
            </a:r>
            <a:endParaRPr lang="ru-RU" dirty="0" smtClean="0"/>
          </a:p>
          <a:p>
            <a:r>
              <a:rPr lang="ru-RU" dirty="0" smtClean="0">
                <a:hlinkClick r:id="rId4" action="ppaction://hlinkfile"/>
              </a:rPr>
              <a:t>7 класс</a:t>
            </a:r>
            <a:endParaRPr lang="ru-RU" dirty="0" smtClean="0"/>
          </a:p>
          <a:p>
            <a:r>
              <a:rPr lang="ru-RU" dirty="0" smtClean="0">
                <a:hlinkClick r:id="rId5" action="ppaction://hlinkfile"/>
              </a:rPr>
              <a:t>8 класс</a:t>
            </a:r>
            <a:endParaRPr lang="ru-RU" dirty="0" smtClean="0"/>
          </a:p>
          <a:p>
            <a:r>
              <a:rPr lang="ru-RU" dirty="0" smtClean="0">
                <a:hlinkClick r:id="rId6" action="ppaction://hlinkfile"/>
              </a:rPr>
              <a:t>9 класс</a:t>
            </a:r>
            <a:endParaRPr lang="ru-RU" dirty="0" smtClean="0"/>
          </a:p>
          <a:p>
            <a:r>
              <a:rPr lang="ru-RU" dirty="0" smtClean="0">
                <a:hlinkClick r:id="rId7" action="ppaction://hlinkfile"/>
              </a:rPr>
              <a:t>10 класс</a:t>
            </a:r>
            <a:endParaRPr lang="ru-RU" dirty="0" smtClean="0"/>
          </a:p>
          <a:p>
            <a:r>
              <a:rPr lang="ru-RU" dirty="0" smtClean="0">
                <a:hlinkClick r:id="rId8" action="ppaction://hlinkfile"/>
              </a:rPr>
              <a:t>11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а 1 из 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381000"/>
            <a:ext cx="7370765" cy="60269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Преимущества использования ИКТ на уроках географии: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экономия времени</a:t>
            </a:r>
          </a:p>
          <a:p>
            <a:pPr lvl="0"/>
            <a:r>
              <a:rPr lang="ru-RU" dirty="0" smtClean="0"/>
              <a:t>возможность многосторонней и комплексной проверки знаний учащихся</a:t>
            </a:r>
          </a:p>
          <a:p>
            <a:pPr lvl="0"/>
            <a:r>
              <a:rPr lang="ru-RU" dirty="0" smtClean="0"/>
              <a:t>повышение мотивации обучения, усиление интереса учащихся к урокам </a:t>
            </a:r>
          </a:p>
          <a:p>
            <a:pPr lvl="0"/>
            <a:r>
              <a:rPr lang="ru-RU" dirty="0" smtClean="0"/>
              <a:t>каждый учащийся выбирает свой темп работы</a:t>
            </a:r>
          </a:p>
          <a:p>
            <a:pPr lvl="0"/>
            <a:r>
              <a:rPr lang="ru-RU" dirty="0" smtClean="0"/>
              <a:t>применение ИКТ  для организации  самостоятельной работы  учащихся  по географии вне  школьных  занятий</a:t>
            </a:r>
          </a:p>
          <a:p>
            <a:pPr lvl="0"/>
            <a:r>
              <a:rPr lang="ru-RU" dirty="0" smtClean="0"/>
              <a:t>применение информационных технологий для обеспечения познавательного досуга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Виды  компьютерных программ: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- учебные</a:t>
            </a:r>
          </a:p>
          <a:p>
            <a:pPr lvl="0"/>
            <a:r>
              <a:rPr lang="ru-RU" dirty="0" smtClean="0"/>
              <a:t>- тренажеры</a:t>
            </a:r>
          </a:p>
          <a:p>
            <a:pPr lvl="0"/>
            <a:r>
              <a:rPr lang="ru-RU" dirty="0" smtClean="0"/>
              <a:t>- контролирующие</a:t>
            </a:r>
          </a:p>
          <a:p>
            <a:pPr lvl="0"/>
            <a:r>
              <a:rPr lang="ru-RU" dirty="0" smtClean="0"/>
              <a:t>- демонстрационные</a:t>
            </a:r>
          </a:p>
          <a:p>
            <a:pPr lvl="0"/>
            <a:r>
              <a:rPr lang="ru-RU" dirty="0" smtClean="0"/>
              <a:t>- имитационные</a:t>
            </a:r>
          </a:p>
          <a:p>
            <a:pPr lvl="0"/>
            <a:r>
              <a:rPr lang="ru-RU" dirty="0" smtClean="0"/>
              <a:t>- справочно-информационные</a:t>
            </a:r>
          </a:p>
          <a:p>
            <a:pPr lvl="0"/>
            <a:r>
              <a:rPr lang="ru-RU" dirty="0" smtClean="0"/>
              <a:t>- мультимедиа-учебники.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 интерактивным средствам обучения относятся: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4000" dirty="0" err="1" smtClean="0"/>
              <a:t>Мультимедийные</a:t>
            </a:r>
            <a:r>
              <a:rPr lang="ru-RU" sz="4000" dirty="0" smtClean="0"/>
              <a:t>  энциклопедии  </a:t>
            </a:r>
          </a:p>
          <a:p>
            <a:pPr lvl="0"/>
            <a:r>
              <a:rPr lang="ru-RU" sz="4000" dirty="0" err="1" smtClean="0"/>
              <a:t>Мультимедийные</a:t>
            </a:r>
            <a:r>
              <a:rPr lang="ru-RU" sz="4000" dirty="0" smtClean="0"/>
              <a:t>   путеводители</a:t>
            </a:r>
          </a:p>
          <a:p>
            <a:pPr lvl="0"/>
            <a:r>
              <a:rPr lang="ru-RU" sz="4000" dirty="0" smtClean="0"/>
              <a:t>Адаптированные   программно-методические   комплексы</a:t>
            </a:r>
          </a:p>
          <a:p>
            <a:pPr lvl="0"/>
            <a:r>
              <a:rPr lang="ru-RU" sz="4000" dirty="0" smtClean="0"/>
              <a:t>Электронные   учебники </a:t>
            </a:r>
          </a:p>
          <a:p>
            <a:pPr lvl="0"/>
            <a:r>
              <a:rPr lang="ru-RU" sz="4000" dirty="0" err="1" smtClean="0"/>
              <a:t>Тест-программы</a:t>
            </a:r>
            <a:r>
              <a:rPr lang="ru-RU" sz="4000" dirty="0" smtClean="0"/>
              <a:t>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Существующие цифровые образовательные ресурсы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>
                <a:hlinkClick r:id="rId2" action="ppaction://hlinkpres?slideindex=1&amp;slidetitle="/>
              </a:rPr>
              <a:t>электронный учебник</a:t>
            </a:r>
            <a:r>
              <a:rPr lang="ru-RU" dirty="0" smtClean="0"/>
              <a:t>; </a:t>
            </a:r>
          </a:p>
          <a:p>
            <a:pPr lvl="0"/>
            <a:r>
              <a:rPr lang="ru-RU" dirty="0" smtClean="0">
                <a:hlinkClick r:id="rId3" action="ppaction://hlinkfile"/>
              </a:rPr>
              <a:t>дополнительные учебные материалы </a:t>
            </a:r>
            <a:r>
              <a:rPr lang="ru-RU" dirty="0" smtClean="0"/>
              <a:t>(включая учебные пособия); </a:t>
            </a:r>
          </a:p>
          <a:p>
            <a:pPr lvl="0"/>
            <a:r>
              <a:rPr lang="ru-RU" dirty="0" smtClean="0">
                <a:hlinkClick r:id="rId4" action="ppaction://hlinkfile"/>
              </a:rPr>
              <a:t>хрестоматия</a:t>
            </a:r>
            <a:r>
              <a:rPr lang="ru-RU" dirty="0" smtClean="0"/>
              <a:t> (сборник оригинальных текстов, иллюстраций); </a:t>
            </a:r>
          </a:p>
          <a:p>
            <a:pPr lvl="0"/>
            <a:r>
              <a:rPr lang="ru-RU" dirty="0" smtClean="0">
                <a:hlinkClick r:id="rId5" action="ppaction://hlinkfile"/>
              </a:rPr>
              <a:t>информационное издание </a:t>
            </a:r>
            <a:r>
              <a:rPr lang="ru-RU" dirty="0" smtClean="0"/>
              <a:t>(словарь, справочник, энциклопедия и т.п.); </a:t>
            </a:r>
          </a:p>
          <a:p>
            <a:pPr lvl="0"/>
            <a:r>
              <a:rPr lang="ru-RU" dirty="0" smtClean="0"/>
              <a:t>электронный практикум; </a:t>
            </a:r>
          </a:p>
          <a:p>
            <a:pPr lvl="0"/>
            <a:r>
              <a:rPr lang="ru-RU" dirty="0" smtClean="0"/>
              <a:t>тренажёр.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609600"/>
            <a:ext cx="8229600" cy="4495800"/>
          </a:xfrm>
        </p:spPr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800" b="1" dirty="0" smtClean="0"/>
              <a:t>Собственные цифровые образовательные </a:t>
            </a:r>
            <a:r>
              <a:rPr lang="ru-RU" sz="4800" b="1" dirty="0" smtClean="0"/>
              <a:t>ресурсы: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endParaRPr lang="ru-RU" sz="4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 algn="ctr">
              <a:buNone/>
            </a:pPr>
            <a:r>
              <a:rPr lang="ru-RU" sz="16000" dirty="0" smtClean="0"/>
              <a:t>Тематические сайты</a:t>
            </a:r>
          </a:p>
          <a:p>
            <a:pPr lvl="0" algn="ctr">
              <a:buNone/>
            </a:pPr>
            <a:endParaRPr lang="ru-RU" sz="8400" dirty="0" smtClean="0"/>
          </a:p>
          <a:p>
            <a:r>
              <a:rPr lang="ru-RU" sz="4900" dirty="0" err="1" smtClean="0">
                <a:hlinkClick r:id="rId2"/>
              </a:rPr>
              <a:t>Rambler</a:t>
            </a:r>
            <a:r>
              <a:rPr lang="ru-RU" sz="4900" dirty="0" smtClean="0">
                <a:hlinkClick r:id="rId2"/>
              </a:rPr>
              <a:t>. На карте. </a:t>
            </a:r>
            <a:r>
              <a:rPr lang="ru-RU" sz="4900" dirty="0" smtClean="0"/>
              <a:t>( </a:t>
            </a:r>
            <a:r>
              <a:rPr lang="ru-RU" sz="4900" dirty="0" smtClean="0">
                <a:hlinkClick r:id="rId3"/>
              </a:rPr>
              <a:t>http://nakarte.rambler.ru/</a:t>
            </a:r>
            <a:r>
              <a:rPr lang="ru-RU" sz="4900" dirty="0" smtClean="0"/>
              <a:t>)</a:t>
            </a:r>
          </a:p>
          <a:p>
            <a:r>
              <a:rPr lang="ru-RU" sz="4900" dirty="0" smtClean="0">
                <a:hlinkClick r:id="rId4"/>
              </a:rPr>
              <a:t>Сайт редких карт Александра Акопяна </a:t>
            </a:r>
            <a:r>
              <a:rPr lang="ru-RU" sz="4900" dirty="0" smtClean="0"/>
              <a:t>(</a:t>
            </a:r>
            <a:r>
              <a:rPr lang="ru-RU" sz="4900" dirty="0" smtClean="0">
                <a:hlinkClick r:id="rId4"/>
              </a:rPr>
              <a:t>http://www.karty.narod.ru/</a:t>
            </a:r>
            <a:r>
              <a:rPr lang="ru-RU" sz="4900" dirty="0" smtClean="0"/>
              <a:t>)</a:t>
            </a:r>
          </a:p>
          <a:p>
            <a:r>
              <a:rPr lang="ru-RU" sz="4900" dirty="0" smtClean="0">
                <a:hlinkClick r:id="rId5"/>
              </a:rPr>
              <a:t>Сайт Сетевого Объединения Методистов Московского Центра </a:t>
            </a:r>
            <a:r>
              <a:rPr lang="ru-RU" sz="4900" dirty="0" err="1" smtClean="0">
                <a:hlinkClick r:id="rId5"/>
              </a:rPr>
              <a:t>Интернет-образования</a:t>
            </a:r>
            <a:r>
              <a:rPr lang="ru-RU" sz="4900" dirty="0" smtClean="0">
                <a:hlinkClick r:id="rId5"/>
              </a:rPr>
              <a:t> </a:t>
            </a:r>
            <a:r>
              <a:rPr lang="ru-RU" sz="4900" dirty="0" smtClean="0"/>
              <a:t>http://center.fio.ru/som/subject.asp?id=10000144 </a:t>
            </a:r>
          </a:p>
          <a:p>
            <a:r>
              <a:rPr lang="ru-RU" sz="4900" dirty="0" smtClean="0">
                <a:hlinkClick r:id="rId6"/>
              </a:rPr>
              <a:t>География для малышей</a:t>
            </a:r>
            <a:r>
              <a:rPr lang="ru-RU" sz="4900" dirty="0" smtClean="0"/>
              <a:t> (</a:t>
            </a:r>
            <a:r>
              <a:rPr lang="ru-RU" sz="4900" dirty="0" smtClean="0">
                <a:hlinkClick r:id="rId6"/>
              </a:rPr>
              <a:t>http://www.danilova.ru/publication/know9.htm</a:t>
            </a:r>
            <a:r>
              <a:rPr lang="ru-RU" sz="4900" dirty="0" smtClean="0"/>
              <a:t>)</a:t>
            </a:r>
          </a:p>
          <a:p>
            <a:r>
              <a:rPr lang="ru-RU" sz="4900" dirty="0" smtClean="0">
                <a:hlinkClick r:id="rId7"/>
              </a:rPr>
              <a:t>Виртуальный глобус</a:t>
            </a:r>
            <a:r>
              <a:rPr lang="ru-RU" sz="4900" dirty="0" smtClean="0"/>
              <a:t> (</a:t>
            </a:r>
            <a:r>
              <a:rPr lang="ru-RU" sz="4900" dirty="0" smtClean="0">
                <a:hlinkClick r:id="rId7"/>
              </a:rPr>
              <a:t>http://cityhall.novosibirsk.ru/tracker/</a:t>
            </a:r>
            <a:r>
              <a:rPr lang="ru-RU" sz="4900" dirty="0" smtClean="0"/>
              <a:t>)</a:t>
            </a:r>
          </a:p>
          <a:p>
            <a:r>
              <a:rPr lang="ru-RU" sz="4900" dirty="0" smtClean="0">
                <a:hlinkClick r:id="rId8"/>
              </a:rPr>
              <a:t>Миры, страны и континенты</a:t>
            </a:r>
            <a:r>
              <a:rPr lang="ru-RU" sz="4900" dirty="0" smtClean="0"/>
              <a:t> (</a:t>
            </a:r>
            <a:r>
              <a:rPr lang="ru-RU" sz="4900" dirty="0" smtClean="0">
                <a:hlinkClick r:id="rId9"/>
              </a:rPr>
              <a:t>http://www.worlds.ru/</a:t>
            </a:r>
            <a:r>
              <a:rPr lang="ru-RU" sz="4900" dirty="0" smtClean="0"/>
              <a:t>)</a:t>
            </a:r>
          </a:p>
          <a:p>
            <a:r>
              <a:rPr lang="ru-RU" sz="4900" dirty="0" smtClean="0">
                <a:hlinkClick r:id="rId10"/>
              </a:rPr>
              <a:t>Информационно-справочный портал "Страны мира"</a:t>
            </a:r>
            <a:r>
              <a:rPr lang="ru-RU" sz="4900" dirty="0" smtClean="0"/>
              <a:t> (</a:t>
            </a:r>
            <a:r>
              <a:rPr lang="ru-RU" sz="4900" dirty="0" smtClean="0">
                <a:hlinkClick r:id="rId10"/>
              </a:rPr>
              <a:t>http://www.countries.ru/</a:t>
            </a:r>
            <a:r>
              <a:rPr lang="ru-RU" sz="4900" dirty="0" smtClean="0"/>
              <a:t>)</a:t>
            </a:r>
          </a:p>
          <a:p>
            <a:pPr lvl="0"/>
            <a:r>
              <a:rPr lang="ru-RU" sz="4900" dirty="0" smtClean="0"/>
              <a:t>       </a:t>
            </a:r>
            <a:r>
              <a:rPr lang="ru-RU" sz="4900" dirty="0" smtClean="0">
                <a:hlinkClick r:id="rId11"/>
              </a:rPr>
              <a:t>Гидрометеорологические данные России (http://www.meteo.ru/home_rus.htm) </a:t>
            </a:r>
            <a:endParaRPr lang="ru-RU" sz="4900" dirty="0" smtClean="0"/>
          </a:p>
          <a:p>
            <a:r>
              <a:rPr lang="ru-RU" sz="4900" dirty="0" smtClean="0">
                <a:hlinkClick r:id="rId11"/>
              </a:rPr>
              <a:t/>
            </a:r>
            <a:br>
              <a:rPr lang="ru-RU" sz="4900" dirty="0" smtClean="0">
                <a:hlinkClick r:id="rId11"/>
              </a:rPr>
            </a:br>
            <a:r>
              <a:rPr lang="ru-RU" sz="4900" dirty="0" smtClean="0">
                <a:hlinkClick r:id="rId12"/>
              </a:rPr>
              <a:t>Информационные ресурсы по биологии, гидрологии, метеорологии и изобразительному искусству </a:t>
            </a:r>
            <a:r>
              <a:rPr lang="ru-RU" sz="4900" dirty="0" smtClean="0"/>
              <a:t>(http://www.abratsev.narod.ru/)</a:t>
            </a:r>
          </a:p>
          <a:p>
            <a:r>
              <a:rPr lang="ru-RU" sz="4900" dirty="0" smtClean="0">
                <a:hlinkClick r:id="rId13"/>
              </a:rPr>
              <a:t>Музей истории Земли </a:t>
            </a:r>
            <a:r>
              <a:rPr lang="ru-RU" sz="4900" dirty="0" smtClean="0"/>
              <a:t>(</a:t>
            </a:r>
            <a:r>
              <a:rPr lang="ru-RU" sz="4900" dirty="0" smtClean="0">
                <a:hlinkClick r:id="rId13"/>
              </a:rPr>
              <a:t>http://www.sgm.ru/rus/</a:t>
            </a:r>
            <a:r>
              <a:rPr lang="ru-RU" sz="4900" dirty="0" smtClean="0"/>
              <a:t>)</a:t>
            </a:r>
          </a:p>
          <a:p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>
                <a:hlinkClick r:id="rId14"/>
              </a:rPr>
              <a:t>Экономическая география и региональная экономика</a:t>
            </a:r>
            <a:r>
              <a:rPr lang="ru-RU" sz="4900" dirty="0" smtClean="0"/>
              <a:t> (http://abc.vvsu.ru/Books/ec_geogr/)</a:t>
            </a:r>
          </a:p>
          <a:p>
            <a:r>
              <a:rPr lang="ru-RU" sz="4900" dirty="0" smtClean="0">
                <a:hlinkClick r:id="rId15"/>
              </a:rPr>
              <a:t>Географический портал Планета Земля - региональное </a:t>
            </a:r>
            <a:r>
              <a:rPr lang="ru-RU" sz="4900" dirty="0" err="1" smtClean="0">
                <a:hlinkClick r:id="rId15"/>
              </a:rPr>
              <a:t>географиче-ское</a:t>
            </a:r>
            <a:r>
              <a:rPr lang="ru-RU" sz="4900" dirty="0" smtClean="0">
                <a:hlinkClick r:id="rId15"/>
              </a:rPr>
              <a:t> объединение Электронный географический журнал</a:t>
            </a:r>
            <a:r>
              <a:rPr lang="ru-RU" sz="4900" dirty="0" smtClean="0"/>
              <a:t>. (http://www.rgo.ru/)</a:t>
            </a:r>
          </a:p>
          <a:p>
            <a:r>
              <a:rPr lang="ru-RU" sz="4900" dirty="0" smtClean="0">
                <a:hlinkClick r:id="rId16"/>
              </a:rPr>
              <a:t>Всемирная география (WWG)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73162"/>
          </a:xfrm>
        </p:spPr>
        <p:txBody>
          <a:bodyPr/>
          <a:lstStyle/>
          <a:p>
            <a:r>
              <a:rPr lang="ru-RU" dirty="0" smtClean="0"/>
              <a:t>Презентации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>
            <a:hlinkClick r:id="rId3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0" y="1143000"/>
          <a:ext cx="4572000" cy="3429000"/>
        </p:xfrm>
        <a:graphic>
          <a:graphicData uri="http://schemas.openxmlformats.org/presentationml/2006/ole">
            <p:oleObj spid="_x0000_s2049" name="Слайд" r:id="rId4" imgW="4568900" imgH="3425883" progId="PowerPoint.Slide.12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>
            <a:hlinkClick r:id="rId5" action="ppaction://hlinkpres?slideindex=1&amp;slidetitle="/>
          </p:cNvPr>
          <p:cNvGraphicFramePr>
            <a:graphicFrameLocks noChangeAspect="1"/>
          </p:cNvGraphicFramePr>
          <p:nvPr/>
        </p:nvGraphicFramePr>
        <p:xfrm>
          <a:off x="4572000" y="3429000"/>
          <a:ext cx="4572000" cy="3429000"/>
        </p:xfrm>
        <a:graphic>
          <a:graphicData uri="http://schemas.openxmlformats.org/presentationml/2006/ole">
            <p:oleObj spid="_x0000_s2051" name="Слайд" r:id="rId6" imgW="4568900" imgH="3425883" progId="PowerPoint.Slide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230</Words>
  <PresentationFormat>Экран (4:3)</PresentationFormat>
  <Paragraphs>66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Office Theme</vt:lpstr>
      <vt:lpstr>Слайд</vt:lpstr>
      <vt:lpstr>Использование ИКТ на уроках географии</vt:lpstr>
      <vt:lpstr>Слайд 2</vt:lpstr>
      <vt:lpstr> Преимущества использования ИКТ на уроках географии: </vt:lpstr>
      <vt:lpstr> Виды  компьютерных программ: </vt:lpstr>
      <vt:lpstr> К интерактивным средствам обучения относятся: </vt:lpstr>
      <vt:lpstr> Существующие цифровые образовательные ресурсы </vt:lpstr>
      <vt:lpstr> Собственные цифровые образовательные ресурсы: </vt:lpstr>
      <vt:lpstr>Слайд 8</vt:lpstr>
      <vt:lpstr>Презентации</vt:lpstr>
      <vt:lpstr>Слайд 10</vt:lpstr>
      <vt:lpstr>Слайд 11</vt:lpstr>
      <vt:lpstr>Слайд 12</vt:lpstr>
      <vt:lpstr>Слайд 13</vt:lpstr>
      <vt:lpstr>Фотоальбомы</vt:lpstr>
      <vt:lpstr>Слайд-шоу</vt:lpstr>
      <vt:lpstr> Электронные дидактические материалы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ИКТ на уроках географии</dc:title>
  <cp:lastModifiedBy>Учитель</cp:lastModifiedBy>
  <cp:revision>23</cp:revision>
  <dcterms:modified xsi:type="dcterms:W3CDTF">2010-01-27T10:17:19Z</dcterms:modified>
</cp:coreProperties>
</file>